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338" r:id="rId3"/>
    <p:sldId id="369" r:id="rId4"/>
    <p:sldId id="345" r:id="rId5"/>
    <p:sldId id="364" r:id="rId6"/>
    <p:sldId id="281" r:id="rId7"/>
    <p:sldId id="370" r:id="rId8"/>
    <p:sldId id="373" r:id="rId9"/>
    <p:sldId id="374" r:id="rId10"/>
    <p:sldId id="375" r:id="rId11"/>
    <p:sldId id="291" r:id="rId12"/>
    <p:sldId id="297" r:id="rId13"/>
    <p:sldId id="34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1A36C"/>
    <a:srgbClr val="2394AF"/>
    <a:srgbClr val="FF5621"/>
    <a:srgbClr val="203864"/>
    <a:srgbClr val="FFCC00"/>
    <a:srgbClr val="FDCEED"/>
    <a:srgbClr val="CE79FF"/>
    <a:srgbClr val="AB91A9"/>
    <a:srgbClr val="FFF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2610" autoAdjust="0"/>
  </p:normalViewPr>
  <p:slideViewPr>
    <p:cSldViewPr snapToGrid="0">
      <p:cViewPr varScale="1">
        <p:scale>
          <a:sx n="81" d="100"/>
          <a:sy n="81" d="100"/>
        </p:scale>
        <p:origin x="84" y="3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55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07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5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09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6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1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81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1/7/20XX</a:t>
            </a:r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97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295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1099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2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3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42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488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18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5" r:id="rId13"/>
    <p:sldLayoutId id="2147483666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543E92-B01B-4123-9235-E95CE16B17B0}"/>
              </a:ext>
            </a:extLst>
          </p:cNvPr>
          <p:cNvSpPr txBox="1"/>
          <p:nvPr/>
        </p:nvSpPr>
        <p:spPr>
          <a:xfrm>
            <a:off x="2851841" y="2401947"/>
            <a:ext cx="648832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5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Snake	Game	</a:t>
            </a:r>
            <a:endParaRPr lang="zh-CN" altLang="en-US" sz="75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3965988" y="3779441"/>
            <a:ext cx="4260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Term Project</a:t>
            </a:r>
            <a:endParaRPr 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1BA4C9-FB99-4921-AD0F-D7FF61E009D6}"/>
              </a:ext>
            </a:extLst>
          </p:cNvPr>
          <p:cNvSpPr txBox="1"/>
          <p:nvPr/>
        </p:nvSpPr>
        <p:spPr>
          <a:xfrm>
            <a:off x="3250877" y="4241106"/>
            <a:ext cx="56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 Guanyu Zhou</a:t>
            </a:r>
          </a:p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4/27/4022  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50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IF WE PLAY MORE games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8084" y="2142388"/>
            <a:ext cx="4033916" cy="803510"/>
          </a:xfrm>
        </p:spPr>
        <p:txBody>
          <a:bodyPr>
            <a:normAutofit/>
          </a:bodyPr>
          <a:lstStyle/>
          <a:p>
            <a:r>
              <a:rPr lang="en-US" b="1" dirty="0"/>
              <a:t>We will have Long Long Tail Snake With High Scores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110286"/>
            <a:ext cx="6896878" cy="924808"/>
          </a:xfrm>
        </p:spPr>
        <p:txBody>
          <a:bodyPr>
            <a:normAutofit/>
          </a:bodyPr>
          <a:lstStyle/>
          <a:p>
            <a:r>
              <a:rPr lang="en-ZA" dirty="0"/>
              <a:t>Scaling Scores by q learning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DCA7524D-E040-DBBE-6B90-805B0B473A62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4">
            <a:extLst>
              <a:ext uri="{FF2B5EF4-FFF2-40B4-BE49-F238E27FC236}">
                <a16:creationId xmlns:a16="http://schemas.microsoft.com/office/drawing/2014/main" id="{4F8F2CF3-C9A9-3D9E-C930-6A28265C8357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14" name="矩形: 圆角 2">
              <a:extLst>
                <a:ext uri="{FF2B5EF4-FFF2-40B4-BE49-F238E27FC236}">
                  <a16:creationId xmlns:a16="http://schemas.microsoft.com/office/drawing/2014/main" id="{2A57D383-AAAB-C4D2-0490-0ABD81BEDCB6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矩形: 圆角 30">
              <a:extLst>
                <a:ext uri="{FF2B5EF4-FFF2-40B4-BE49-F238E27FC236}">
                  <a16:creationId xmlns:a16="http://schemas.microsoft.com/office/drawing/2014/main" id="{FB3A93EE-BB27-22E7-0ED5-FEF79256A36C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22DFE72-CD96-18D3-E924-ED321D6F5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335" y="2945898"/>
            <a:ext cx="3087998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6976CB-8AE2-4789-865F-4EDABFB02D72}"/>
              </a:ext>
            </a:extLst>
          </p:cNvPr>
          <p:cNvSpPr/>
          <p:nvPr/>
        </p:nvSpPr>
        <p:spPr>
          <a:xfrm>
            <a:off x="112537" y="612755"/>
            <a:ext cx="8178023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Reference: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LearnSnake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Teaching an AI to play Snake using Reinforcement Learning (Q-Learning): https://italolelis.com/snake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Reinforcement Learning: Q-learning: https://towardsdatascience.com/simple-reinforcement-learning-q-learning-fcddc4b6fe56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76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4982815" y="3404357"/>
            <a:ext cx="2226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THANKS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19870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1436823" y="459914"/>
            <a:ext cx="1019034" cy="874205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299B806-E94D-4BE5-8632-7D15D14E9899}"/>
              </a:ext>
            </a:extLst>
          </p:cNvPr>
          <p:cNvSpPr/>
          <p:nvPr/>
        </p:nvSpPr>
        <p:spPr>
          <a:xfrm>
            <a:off x="6715608" y="1831712"/>
            <a:ext cx="5064868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Snake Game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Popular computer game with player's control. </a:t>
            </a:r>
          </a:p>
          <a:p>
            <a:r>
              <a:rPr lang="en-US" dirty="0"/>
              <a:t>The score is increased every time it eats the fruit. </a:t>
            </a:r>
          </a:p>
          <a:p>
            <a:r>
              <a:rPr lang="en-US" dirty="0"/>
              <a:t>Snake eats a fruit, and it grows in its size.</a:t>
            </a:r>
          </a:p>
          <a:p>
            <a:endParaRPr lang="en-US" b="1" dirty="0"/>
          </a:p>
          <a:p>
            <a:r>
              <a:rPr lang="en-US" b="1" dirty="0"/>
              <a:t>Lose Condition:</a:t>
            </a:r>
          </a:p>
          <a:p>
            <a:endParaRPr lang="en-US" dirty="0"/>
          </a:p>
          <a:p>
            <a:r>
              <a:rPr lang="en-US" dirty="0"/>
              <a:t>1: The snake crashes into the wall</a:t>
            </a:r>
          </a:p>
          <a:p>
            <a:endParaRPr lang="en-US" dirty="0"/>
          </a:p>
          <a:p>
            <a:r>
              <a:rPr lang="en-US" dirty="0"/>
              <a:t>2: The snake head crashes into its own body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F6DEE837-37B4-4C97-A6CB-533647F2D6EE}"/>
              </a:ext>
            </a:extLst>
          </p:cNvPr>
          <p:cNvSpPr/>
          <p:nvPr/>
        </p:nvSpPr>
        <p:spPr>
          <a:xfrm>
            <a:off x="6970346" y="1619036"/>
            <a:ext cx="1065661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127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A5BD354-551B-4EB6-9DDB-87F2EEF4B7E2}"/>
              </a:ext>
            </a:extLst>
          </p:cNvPr>
          <p:cNvSpPr/>
          <p:nvPr/>
        </p:nvSpPr>
        <p:spPr>
          <a:xfrm>
            <a:off x="577416" y="1374756"/>
            <a:ext cx="5381767" cy="4068481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7EC238-508C-48B0-BBD3-BCFEF8F3E114}"/>
              </a:ext>
            </a:extLst>
          </p:cNvPr>
          <p:cNvSpPr txBox="1"/>
          <p:nvPr/>
        </p:nvSpPr>
        <p:spPr>
          <a:xfrm>
            <a:off x="1156534" y="-441403"/>
            <a:ext cx="465727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>
                <a:solidFill>
                  <a:srgbClr val="ECF8F6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l"/>
            <a:r>
              <a:rPr lang="en-US" altLang="zh-CN" sz="413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  <a:endParaRPr lang="zh-CN" altLang="en-US" sz="41300" dirty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34356-BB87-89D3-8C1C-1318CC158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76" y="1685370"/>
            <a:ext cx="4749667" cy="353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41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 animBg="1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03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Objective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1048871" y="1854846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24292F"/>
                </a:solidFill>
                <a:effectLst/>
                <a:latin typeface="-apple-system"/>
              </a:rPr>
              <a:t>Apply  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Reinforcement </a:t>
            </a:r>
            <a:r>
              <a:rPr lang="en-US" sz="2400" dirty="0">
                <a:solidFill>
                  <a:srgbClr val="24292F"/>
                </a:solidFill>
                <a:latin typeface="-apple-system"/>
              </a:rPr>
              <a:t>L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earning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strike="noStrike" cap="none" dirty="0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ON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none" strike="noStrike" cap="none" dirty="0" err="1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SnakeGame</a:t>
            </a:r>
            <a:endParaRPr lang="en-US" sz="4000" u="none" strike="noStrike" cap="none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57DA2-0933-0AB4-94C2-911971A4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262" y="1814909"/>
            <a:ext cx="6001489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3462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 Learning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30" y="1416380"/>
            <a:ext cx="4532022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Observation of the environment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Deciding how to act using some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Acting accordingly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Receiving a reward or penalty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Learning from the experiences and refining our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Iterate until an optimal strategy is found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C6751-99DE-0806-70DD-27F0FC8C6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98" y="362454"/>
            <a:ext cx="6329390" cy="23104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0C6011-759B-A7A1-DDA3-29B394FFF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498" y="2794391"/>
            <a:ext cx="6433709" cy="385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15426" y="3504819"/>
            <a:ext cx="787913" cy="343425"/>
          </a:xfrm>
        </p:spPr>
        <p:txBody>
          <a:bodyPr>
            <a:normAutofit fontScale="92500" lnSpcReduction="20000"/>
          </a:bodyPr>
          <a:lstStyle/>
          <a:p>
            <a:r>
              <a:rPr lang="en-ZA" sz="2400" dirty="0"/>
              <a:t>0.95</a:t>
            </a:r>
          </a:p>
          <a:p>
            <a:endParaRPr lang="en-ZA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320" y="894616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q-learning(parameters)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6711" y="2972603"/>
            <a:ext cx="932" cy="421796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292652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Gamma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23933" y="2970858"/>
            <a:ext cx="1667" cy="425453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29643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Learning rate 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973452"/>
            <a:ext cx="0" cy="42094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7514" y="4806737"/>
            <a:ext cx="505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Reward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5238" y="4806737"/>
            <a:ext cx="317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Exploring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806737"/>
            <a:ext cx="0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10645"/>
            <a:ext cx="2057400" cy="6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Q values of all states initializing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100" dirty="0"/>
              <a:t>Storing all states history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E13939C-0BED-44E1-BD38-A7DA74887A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676924" y="3527050"/>
            <a:ext cx="787920" cy="244766"/>
          </a:xfrm>
        </p:spPr>
        <p:txBody>
          <a:bodyPr/>
          <a:lstStyle/>
          <a:p>
            <a:r>
              <a:rPr lang="en-US" sz="2400" dirty="0"/>
              <a:t>0</a:t>
            </a:r>
          </a:p>
        </p:txBody>
      </p:sp>
      <p:sp>
        <p:nvSpPr>
          <p:cNvPr id="94" name="Text Placeholder 11">
            <a:extLst>
              <a:ext uri="{FF2B5EF4-FFF2-40B4-BE49-F238E27FC236}">
                <a16:creationId xmlns:a16="http://schemas.microsoft.com/office/drawing/2014/main" id="{10B48F4E-3697-4643-A1AE-9815F019A8A7}"/>
              </a:ext>
            </a:extLst>
          </p:cNvPr>
          <p:cNvSpPr txBox="1">
            <a:spLocks/>
          </p:cNvSpPr>
          <p:nvPr/>
        </p:nvSpPr>
        <p:spPr>
          <a:xfrm>
            <a:off x="9756062" y="3492840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0.05</a:t>
            </a:r>
          </a:p>
        </p:txBody>
      </p:sp>
      <p:sp>
        <p:nvSpPr>
          <p:cNvPr id="96" name="Text Placeholder 11">
            <a:extLst>
              <a:ext uri="{FF2B5EF4-FFF2-40B4-BE49-F238E27FC236}">
                <a16:creationId xmlns:a16="http://schemas.microsoft.com/office/drawing/2014/main" id="{C73A7616-60CE-406B-AA54-E31E38F26FEC}"/>
              </a:ext>
            </a:extLst>
          </p:cNvPr>
          <p:cNvSpPr txBox="1">
            <a:spLocks/>
          </p:cNvSpPr>
          <p:nvPr/>
        </p:nvSpPr>
        <p:spPr>
          <a:xfrm>
            <a:off x="1850445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[ ]</a:t>
            </a:r>
          </a:p>
        </p:txBody>
      </p:sp>
      <p:sp>
        <p:nvSpPr>
          <p:cNvPr id="100" name="Text Placeholder 11">
            <a:extLst>
              <a:ext uri="{FF2B5EF4-FFF2-40B4-BE49-F238E27FC236}">
                <a16:creationId xmlns:a16="http://schemas.microsoft.com/office/drawing/2014/main" id="{DD25E83E-A932-4CD5-B4CC-AC3C9D77E973}"/>
              </a:ext>
            </a:extLst>
          </p:cNvPr>
          <p:cNvSpPr txBox="1">
            <a:spLocks/>
          </p:cNvSpPr>
          <p:nvPr/>
        </p:nvSpPr>
        <p:spPr>
          <a:xfrm>
            <a:off x="5006829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1/-1</a:t>
            </a:r>
          </a:p>
        </p:txBody>
      </p:sp>
      <p:sp>
        <p:nvSpPr>
          <p:cNvPr id="102" name="Text Placeholder 11">
            <a:extLst>
              <a:ext uri="{FF2B5EF4-FFF2-40B4-BE49-F238E27FC236}">
                <a16:creationId xmlns:a16="http://schemas.microsoft.com/office/drawing/2014/main" id="{FBCF2794-F5B4-4D12-9D27-1B331494FC70}"/>
              </a:ext>
            </a:extLst>
          </p:cNvPr>
          <p:cNvSpPr txBox="1">
            <a:spLocks/>
          </p:cNvSpPr>
          <p:nvPr/>
        </p:nvSpPr>
        <p:spPr>
          <a:xfrm>
            <a:off x="7959014" y="4275091"/>
            <a:ext cx="1259632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0.01</a:t>
            </a:r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31" y="470782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q-learning(REWARD TABLE)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0620" y="1371018"/>
            <a:ext cx="3626664" cy="987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4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Snake(Green) will start in the middle of the game window with default direction right until it eats the red dot/dies</a:t>
            </a:r>
            <a:endParaRPr lang="en-ZA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5282D-34E5-1BCF-E686-F1ADD78C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64" y="2457685"/>
            <a:ext cx="2552147" cy="26220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8FC06-09BF-5CAD-06F2-28A9A668449C}"/>
              </a:ext>
            </a:extLst>
          </p:cNvPr>
          <p:cNvSpPr txBox="1"/>
          <p:nvPr/>
        </p:nvSpPr>
        <p:spPr>
          <a:xfrm>
            <a:off x="4309072" y="2647915"/>
            <a:ext cx="6458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-0.1, Negative Reward: Snake not die or eats the apple</a:t>
            </a:r>
          </a:p>
          <a:p>
            <a:r>
              <a:rPr lang="en-US" dirty="0"/>
              <a:t>(</a:t>
            </a:r>
            <a:r>
              <a:rPr lang="en-US" sz="1600" dirty="0"/>
              <a:t>Reward is negative so that it will "encourage" the snake to move towards to the red dot target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D98811-2E4B-1BA3-AD71-61871C07DD18}"/>
              </a:ext>
            </a:extLst>
          </p:cNvPr>
          <p:cNvSpPr txBox="1"/>
          <p:nvPr/>
        </p:nvSpPr>
        <p:spPr>
          <a:xfrm>
            <a:off x="4309073" y="5079753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+1.0, Positive Reward: Snake eats red dot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251BEB-3ED5-AB0B-D1F7-15DA0F3E973F}"/>
              </a:ext>
            </a:extLst>
          </p:cNvPr>
          <p:cNvSpPr txBox="1"/>
          <p:nvPr/>
        </p:nvSpPr>
        <p:spPr>
          <a:xfrm>
            <a:off x="4296306" y="1864532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-1.0, Negative Reward: Snake dies</a:t>
            </a:r>
            <a:r>
              <a:rPr lang="zh-CN" altLang="en-US" dirty="0"/>
              <a:t>（</a:t>
            </a:r>
            <a:r>
              <a:rPr lang="en-US" altLang="zh-CN" dirty="0"/>
              <a:t>hitting wall/tail</a:t>
            </a:r>
            <a:r>
              <a:rPr lang="zh-CN" altLang="en-US" dirty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1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0316DBA-E63B-42DB-BB69-A8A2516443BF}"/>
              </a:ext>
            </a:extLst>
          </p:cNvPr>
          <p:cNvSpPr/>
          <p:nvPr/>
        </p:nvSpPr>
        <p:spPr>
          <a:xfrm>
            <a:off x="1386991" y="1757684"/>
            <a:ext cx="3767896" cy="44088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87C49C-7326-456D-9963-FB822DFDBD08}"/>
              </a:ext>
            </a:extLst>
          </p:cNvPr>
          <p:cNvSpPr/>
          <p:nvPr/>
        </p:nvSpPr>
        <p:spPr>
          <a:xfrm>
            <a:off x="6799487" y="2128186"/>
            <a:ext cx="11736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6F44243-D309-4DD2-AB6E-FACCDA2EC385}"/>
              </a:ext>
            </a:extLst>
          </p:cNvPr>
          <p:cNvSpPr/>
          <p:nvPr/>
        </p:nvSpPr>
        <p:spPr>
          <a:xfrm>
            <a:off x="8330066" y="2043560"/>
            <a:ext cx="303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Do Nothing (keep going on current direction)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47B338-E25D-46D5-B9BA-400C5BCBB584}"/>
              </a:ext>
            </a:extLst>
          </p:cNvPr>
          <p:cNvSpPr/>
          <p:nvPr/>
        </p:nvSpPr>
        <p:spPr>
          <a:xfrm>
            <a:off x="6818165" y="3133025"/>
            <a:ext cx="1389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B370F4-58C2-4C22-91A3-5833C9734E57}"/>
              </a:ext>
            </a:extLst>
          </p:cNvPr>
          <p:cNvSpPr/>
          <p:nvPr/>
        </p:nvSpPr>
        <p:spPr>
          <a:xfrm>
            <a:off x="8330066" y="3148414"/>
            <a:ext cx="2571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right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C1577CF-8C5C-41C6-9D1A-9167BA36850B}"/>
              </a:ext>
            </a:extLst>
          </p:cNvPr>
          <p:cNvSpPr/>
          <p:nvPr/>
        </p:nvSpPr>
        <p:spPr>
          <a:xfrm>
            <a:off x="6818165" y="4171600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51C672-E704-419A-BBC3-99A1DC725FAD}"/>
              </a:ext>
            </a:extLst>
          </p:cNvPr>
          <p:cNvSpPr/>
          <p:nvPr/>
        </p:nvSpPr>
        <p:spPr>
          <a:xfrm>
            <a:off x="8330066" y="4168110"/>
            <a:ext cx="31885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left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576E5C6-F91C-4F72-B14D-489D1FA9BCB7}"/>
              </a:ext>
            </a:extLst>
          </p:cNvPr>
          <p:cNvGrpSpPr/>
          <p:nvPr/>
        </p:nvGrpSpPr>
        <p:grpSpPr>
          <a:xfrm>
            <a:off x="6414051" y="1630017"/>
            <a:ext cx="212036" cy="3604592"/>
            <a:chOff x="6414051" y="1630017"/>
            <a:chExt cx="212036" cy="3604592"/>
          </a:xfrm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30093F0-67DA-4313-BC52-E5B8DAECD45B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5BC776-9C30-4CCC-9A69-14336391EA3A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7FE72A0-2FEB-4C3A-A74C-39CB7C8C45A5}"/>
                </a:ext>
              </a:extLst>
            </p:cNvPr>
            <p:cNvSpPr/>
            <p:nvPr/>
          </p:nvSpPr>
          <p:spPr>
            <a:xfrm>
              <a:off x="6414051" y="323553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B90A27-84FF-4938-8DE9-938CAE3B8B16}"/>
                </a:ext>
              </a:extLst>
            </p:cNvPr>
            <p:cNvSpPr/>
            <p:nvPr/>
          </p:nvSpPr>
          <p:spPr>
            <a:xfrm>
              <a:off x="6414051" y="4265638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CB634DA-62B6-459A-9F77-9014714DEEC9}"/>
              </a:ext>
            </a:extLst>
          </p:cNvPr>
          <p:cNvSpPr txBox="1"/>
          <p:nvPr/>
        </p:nvSpPr>
        <p:spPr>
          <a:xfrm>
            <a:off x="1226291" y="1152906"/>
            <a:ext cx="38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 (Movement Offline)</a:t>
            </a:r>
            <a:endParaRPr 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B93F2E1E-9F54-4BB4-9A19-FD583A0022DB}"/>
              </a:ext>
            </a:extLst>
          </p:cNvPr>
          <p:cNvSpPr/>
          <p:nvPr/>
        </p:nvSpPr>
        <p:spPr>
          <a:xfrm>
            <a:off x="1346750" y="1601818"/>
            <a:ext cx="702366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BF1020-2456-47E5-93CD-521D0E1AFEFD}"/>
              </a:ext>
            </a:extLst>
          </p:cNvPr>
          <p:cNvSpPr txBox="1"/>
          <p:nvPr/>
        </p:nvSpPr>
        <p:spPr>
          <a:xfrm>
            <a:off x="1500880" y="2043560"/>
            <a:ext cx="3227138" cy="360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up front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right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left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ahead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right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left (no matter how far)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58AA4ED-FEA2-4A3F-AADB-88C7CC346B7C}"/>
              </a:ext>
            </a:extLst>
          </p:cNvPr>
          <p:cNvSpPr/>
          <p:nvPr/>
        </p:nvSpPr>
        <p:spPr>
          <a:xfrm>
            <a:off x="4253948" y="5473479"/>
            <a:ext cx="702366" cy="4571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: 圆角 26">
            <a:extLst>
              <a:ext uri="{FF2B5EF4-FFF2-40B4-BE49-F238E27FC236}">
                <a16:creationId xmlns:a16="http://schemas.microsoft.com/office/drawing/2014/main" id="{C577CE22-F091-C9C8-8CD6-D6B4FEF76E2A}"/>
              </a:ext>
            </a:extLst>
          </p:cNvPr>
          <p:cNvSpPr/>
          <p:nvPr/>
        </p:nvSpPr>
        <p:spPr>
          <a:xfrm>
            <a:off x="8483536" y="1152906"/>
            <a:ext cx="2028333" cy="369332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2" name="文本框 27">
            <a:extLst>
              <a:ext uri="{FF2B5EF4-FFF2-40B4-BE49-F238E27FC236}">
                <a16:creationId xmlns:a16="http://schemas.microsoft.com/office/drawing/2014/main" id="{98078153-3590-D338-48A7-B108B9D45C90}"/>
              </a:ext>
            </a:extLst>
          </p:cNvPr>
          <p:cNvSpPr txBox="1"/>
          <p:nvPr/>
        </p:nvSpPr>
        <p:spPr>
          <a:xfrm>
            <a:off x="8870441" y="1074997"/>
            <a:ext cx="2095268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Output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BC4F0290-0C64-6253-7BF5-3D386C8F3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42" y="321104"/>
            <a:ext cx="10134601" cy="731308"/>
          </a:xfrm>
        </p:spPr>
        <p:txBody>
          <a:bodyPr>
            <a:no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Q-LEARNING(IN/OUTPUT)</a:t>
            </a:r>
          </a:p>
        </p:txBody>
      </p:sp>
    </p:spTree>
    <p:extLst>
      <p:ext uri="{BB962C8B-B14F-4D97-AF65-F5344CB8AC3E}">
        <p14:creationId xmlns:p14="http://schemas.microsoft.com/office/powerpoint/2010/main" val="312545851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  <p:bldP spid="15" grpId="0"/>
      <p:bldP spid="16" grpId="0"/>
      <p:bldP spid="17" grpId="0"/>
      <p:bldP spid="18" grpId="0"/>
      <p:bldP spid="26" grpId="0"/>
      <p:bldP spid="27" grpId="0" animBg="1"/>
      <p:bldP spid="28" grpId="0"/>
      <p:bldP spid="29" grpId="0" animBg="1"/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F7CB-268B-B252-5529-911BE0E82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1" y="1108294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matrix is filled with 0 at the start.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table updated every time that the agent makes the move as below: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Q[state, action] = reward + gamma * max(Q[</a:t>
            </a:r>
            <a:r>
              <a:rPr lang="en-US" sz="1800" i="0" dirty="0" err="1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new_state</a:t>
            </a: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:])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During the training phase, the agent will choose either max Q value </a:t>
            </a:r>
          </a:p>
          <a:p>
            <a:pPr marL="0" indent="0">
              <a:buNone/>
            </a:pPr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 a random action.</a:t>
            </a:r>
            <a:endParaRPr lang="en-US" sz="1800" b="1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process is iterated until the game is finished.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Q matrix is updated with games with the games that </a:t>
            </a: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AA2D74-4448-9784-4F4D-749ED6C3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93" y="239002"/>
            <a:ext cx="7832834" cy="730578"/>
          </a:xfrm>
        </p:spPr>
        <p:txBody>
          <a:bodyPr>
            <a:norm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Q-LEARNING(EXPLANATION)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D793-E43F-8E20-CCF5-4D2CAD7BC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380" y="3165112"/>
            <a:ext cx="2941677" cy="25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1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29" y="1416380"/>
            <a:ext cx="9601663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The eventual outcomes is that the agent is following shortest path towards goal after training using the most updated Q table.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80D44-F857-5468-4D81-ADB8865AC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429" y="2545503"/>
            <a:ext cx="3315163" cy="3000794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58998E-D5F7-EB91-EA32-397571BAD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58" y="2561988"/>
            <a:ext cx="3096373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13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003djq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7960</TotalTime>
  <Words>556</Words>
  <Application>Microsoft Office PowerPoint</Application>
  <PresentationFormat>Widescreen</PresentationFormat>
  <Paragraphs>115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微软雅黑</vt:lpstr>
      <vt:lpstr>等线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Implementing q-learning(parameters)</vt:lpstr>
      <vt:lpstr>Implementing q-learning(REWARD TABLE)</vt:lpstr>
      <vt:lpstr>IMPLEMENTING Q-LEARNING(IN/OUTPUT)</vt:lpstr>
      <vt:lpstr>IMPLEMENTING Q-LEARNING(EXPLANATION)</vt:lpstr>
      <vt:lpstr>PowerPoint Presentation</vt:lpstr>
      <vt:lpstr>Scaling Scores by q learning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Zhou, Guanyu</cp:lastModifiedBy>
  <cp:revision>492</cp:revision>
  <dcterms:created xsi:type="dcterms:W3CDTF">2019-07-04T08:14:45Z</dcterms:created>
  <dcterms:modified xsi:type="dcterms:W3CDTF">2022-05-03T05:53:16Z</dcterms:modified>
</cp:coreProperties>
</file>

<file path=docProps/thumbnail.jpeg>
</file>